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8"/>
  </p:handoutMasterIdLst>
  <p:sldIdLst>
    <p:sldId id="256" r:id="rId2"/>
    <p:sldId id="30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6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0" r:id="rId45"/>
    <p:sldId id="301" r:id="rId46"/>
    <p:sldId id="302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Vue02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5A567A-37D8-4CBB-B195-07843AA394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2193" y="5968821"/>
            <a:ext cx="468681" cy="46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4A648D0-C794-4707-8DE7-22438AAB89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安裝的套件都會在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package.json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顯示。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FBACF6-819D-4ED4-B6F7-49001E77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專案架構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4B965A-1FCE-4D1D-B634-1FACE91FCB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B435DA-E521-416E-8CBB-B222B4F02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46497"/>
            <a:ext cx="10448925" cy="545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8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4A648D0-C794-4707-8DE7-22438AAB89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假如要在</a:t>
            </a:r>
            <a:r>
              <a:rPr lang="en-US" altLang="zh-TW" dirty="0" err="1"/>
              <a:t>vue</a:t>
            </a:r>
            <a:r>
              <a:rPr lang="zh-TW" altLang="en-US" dirty="0"/>
              <a:t>中使用</a:t>
            </a:r>
            <a:r>
              <a:rPr lang="en-US" altLang="zh-TW" dirty="0"/>
              <a:t>bootstrap</a:t>
            </a:r>
            <a:r>
              <a:rPr lang="zh-TW" altLang="en-US" dirty="0"/>
              <a:t>作為</a:t>
            </a:r>
            <a:r>
              <a:rPr lang="en-US" altLang="zh-TW" dirty="0"/>
              <a:t>CSS</a:t>
            </a:r>
            <a:r>
              <a:rPr lang="zh-TW" altLang="en-US" dirty="0"/>
              <a:t>框架</a:t>
            </a:r>
            <a:endParaRPr lang="en-US" altLang="zh-TW" dirty="0"/>
          </a:p>
          <a:p>
            <a:r>
              <a:rPr lang="en-US" altLang="zh-TW" dirty="0" err="1"/>
              <a:t>npm</a:t>
            </a:r>
            <a:r>
              <a:rPr lang="en-US" altLang="zh-TW" dirty="0"/>
              <a:t> </a:t>
            </a:r>
            <a:r>
              <a:rPr lang="zh-TW" altLang="en-US" dirty="0"/>
              <a:t>安裝：</a:t>
            </a:r>
            <a:r>
              <a:rPr lang="en-US" altLang="zh-TW" dirty="0" err="1"/>
              <a:t>npm</a:t>
            </a:r>
            <a:r>
              <a:rPr lang="en-US" altLang="zh-TW" dirty="0"/>
              <a:t> install bootstrap</a:t>
            </a:r>
          </a:p>
          <a:p>
            <a:r>
              <a:rPr lang="zh-TW" altLang="en-US" dirty="0"/>
              <a:t>在 </a:t>
            </a:r>
            <a:r>
              <a:rPr lang="en-US" altLang="zh-TW" dirty="0"/>
              <a:t>main.js </a:t>
            </a:r>
            <a:r>
              <a:rPr lang="zh-TW" altLang="en-US" dirty="0"/>
              <a:t>引入</a:t>
            </a:r>
          </a:p>
          <a:p>
            <a:r>
              <a:rPr lang="en-US" altLang="zh-TW" dirty="0"/>
              <a:t>// TODO: bootstrap</a:t>
            </a:r>
          </a:p>
          <a:p>
            <a:r>
              <a:rPr lang="en-US" altLang="zh-TW" dirty="0"/>
              <a:t>import "bootstrap/</a:t>
            </a:r>
            <a:r>
              <a:rPr lang="en-US" altLang="zh-TW" dirty="0" err="1"/>
              <a:t>dist</a:t>
            </a:r>
            <a:r>
              <a:rPr lang="en-US" altLang="zh-TW" dirty="0"/>
              <a:t>/</a:t>
            </a:r>
            <a:r>
              <a:rPr lang="en-US" altLang="zh-TW" dirty="0" err="1"/>
              <a:t>css</a:t>
            </a:r>
            <a:r>
              <a:rPr lang="en-US" altLang="zh-TW" dirty="0"/>
              <a:t>/bootstrap.min.css";</a:t>
            </a:r>
          </a:p>
          <a:p>
            <a:r>
              <a:rPr lang="en-US" altLang="zh-TW" dirty="0"/>
              <a:t>import "bootstrap/</a:t>
            </a:r>
            <a:r>
              <a:rPr lang="en-US" altLang="zh-TW" dirty="0" err="1"/>
              <a:t>dist</a:t>
            </a:r>
            <a:r>
              <a:rPr lang="en-US" altLang="zh-TW" dirty="0"/>
              <a:t>/</a:t>
            </a:r>
            <a:r>
              <a:rPr lang="en-US" altLang="zh-TW" dirty="0" err="1"/>
              <a:t>js</a:t>
            </a:r>
            <a:r>
              <a:rPr lang="en-US" altLang="zh-TW" dirty="0"/>
              <a:t>/bootstrap.bundle.min.js";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FBACF6-819D-4ED4-B6F7-49001E77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在 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引入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bootstrap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4B965A-1FCE-4D1D-B634-1FACE91FCB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0BAECBD-FC35-4265-A068-FC2A99FA1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3326369"/>
            <a:ext cx="6477000" cy="335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5F493E9-DA63-4A79-97CE-CB0244E3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228" y="88632"/>
            <a:ext cx="4771571" cy="66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2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4A648D0-C794-4707-8DE7-22438AAB89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setup </a:t>
            </a:r>
            <a:r>
              <a:rPr lang="zh-TW" altLang="en-US" dirty="0"/>
              <a:t>函數是每個組件的核心入口：</a:t>
            </a:r>
            <a:r>
              <a:rPr lang="en-US" altLang="zh-TW" dirty="0"/>
              <a:t>setup </a:t>
            </a:r>
            <a:r>
              <a:rPr lang="zh-TW" altLang="en-US" dirty="0"/>
              <a:t>提供一個簡單、乾淨的方式來組織和管理資料流。</a:t>
            </a:r>
          </a:p>
          <a:p>
            <a:r>
              <a:rPr lang="zh-TW" altLang="en-US" dirty="0"/>
              <a:t>我們可以用</a:t>
            </a:r>
            <a:r>
              <a:rPr lang="en-US" altLang="zh-TW" dirty="0"/>
              <a:t>`&lt;script setup&gt;`</a:t>
            </a:r>
            <a:r>
              <a:rPr lang="zh-TW" altLang="en-US" dirty="0"/>
              <a:t>這個語法糖，但也別忘了 </a:t>
            </a:r>
            <a:r>
              <a:rPr lang="en-US" altLang="zh-TW" dirty="0"/>
              <a:t>setup </a:t>
            </a:r>
            <a:r>
              <a:rPr lang="zh-TW" altLang="en-US" dirty="0"/>
              <a:t>本身是一個組件。</a:t>
            </a:r>
          </a:p>
          <a:p>
            <a:r>
              <a:rPr lang="zh-TW" altLang="en-US" dirty="0"/>
              <a:t>下面介紹的東西，先有個概念就好</a:t>
            </a:r>
            <a:r>
              <a:rPr lang="en-US" altLang="zh-TW" dirty="0"/>
              <a:t>(</a:t>
            </a:r>
            <a:r>
              <a:rPr lang="zh-TW" altLang="en-US" dirty="0"/>
              <a:t>比較是屬於</a:t>
            </a:r>
            <a:r>
              <a:rPr lang="en-US" altLang="zh-TW" dirty="0"/>
              <a:t>vue2</a:t>
            </a:r>
            <a:r>
              <a:rPr lang="zh-TW" altLang="en-US" dirty="0"/>
              <a:t>的參數，但</a:t>
            </a:r>
            <a:r>
              <a:rPr lang="en-US" altLang="zh-TW" dirty="0"/>
              <a:t>vue3</a:t>
            </a:r>
            <a:r>
              <a:rPr lang="zh-TW" altLang="en-US" dirty="0"/>
              <a:t>有些可以取代掉</a:t>
            </a:r>
            <a:r>
              <a:rPr lang="en-US" altLang="zh-TW" dirty="0"/>
              <a:t>)~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setup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組件的參數：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：父層傳遞給子層得狀態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Context</a:t>
            </a:r>
            <a:r>
              <a:rPr lang="zh-TW" altLang="en-US" dirty="0">
                <a:cs typeface="王漢宗顏楷體"/>
                <a:sym typeface="王漢宗顏楷體"/>
              </a:rPr>
              <a:t>：內容，可以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包含以下四個屬性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2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：父層傳遞的屬性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元素的屬性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Slots</a:t>
            </a:r>
            <a:r>
              <a:rPr lang="zh-TW" altLang="en-US" dirty="0">
                <a:cs typeface="王漢宗顏楷體"/>
                <a:sym typeface="Wingdings" panose="05000000000000000000" pitchFamily="2" charset="2"/>
              </a:rPr>
              <a:t>：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插槽內容</a:t>
            </a:r>
            <a:r>
              <a:rPr lang="en-US" altLang="zh-TW" dirty="0">
                <a:cs typeface="王漢宗顏楷體"/>
                <a:sym typeface="Wingdings" panose="05000000000000000000" pitchFamily="2" charset="2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父層傳遞的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片段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emit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：子組件用來向父層觸發事件的方法。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expose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：子組件暴露方法或狀態給父層。</a:t>
            </a:r>
          </a:p>
          <a:p>
            <a:pPr lvl="2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FBACF6-819D-4ED4-B6F7-49001E77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4B965A-1FCE-4D1D-B634-1FACE91FCB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2050" name="Picture 2" descr="其中包含以下圖片：">
            <a:extLst>
              <a:ext uri="{FF2B5EF4-FFF2-40B4-BE49-F238E27FC236}">
                <a16:creationId xmlns:a16="http://schemas.microsoft.com/office/drawing/2014/main" id="{26DAA053-54B5-4574-9D27-A32E6386B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3324225"/>
            <a:ext cx="29337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822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4A648D0-C794-4707-8DE7-22438AAB89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總而言之</a:t>
            </a:r>
            <a:endParaRPr lang="en-US" altLang="zh-TW" dirty="0"/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父層可以傳遞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slots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給子元件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子元件可以透過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emit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發出訊號，或是透過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expose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暴露想讓父層取得的狀態或方法。</a:t>
            </a:r>
            <a:endParaRPr lang="en-US" altLang="zh-TW" dirty="0">
              <a:cs typeface="王漢宗顏楷體"/>
              <a:sym typeface="王漢宗顏楷體"/>
            </a:endParaRPr>
          </a:p>
          <a:p>
            <a:r>
              <a:rPr lang="en-US" altLang="zh-TW" dirty="0"/>
              <a:t>provide </a:t>
            </a:r>
            <a:r>
              <a:rPr lang="zh-TW" altLang="en-US" dirty="0"/>
              <a:t>和 </a:t>
            </a:r>
            <a:r>
              <a:rPr lang="en-US" altLang="zh-TW" dirty="0"/>
              <a:t>inject </a:t>
            </a:r>
            <a:r>
              <a:rPr lang="zh-TW" altLang="en-US" dirty="0"/>
              <a:t>的功能</a:t>
            </a:r>
            <a:endParaRPr lang="en-US" altLang="zh-TW" dirty="0"/>
          </a:p>
          <a:p>
            <a:pPr lvl="1"/>
            <a:r>
              <a:rPr lang="zh-TW" altLang="en-US" dirty="0"/>
              <a:t>用於跨層級傳遞數據。</a:t>
            </a:r>
          </a:p>
          <a:p>
            <a:pPr lvl="1"/>
            <a:r>
              <a:rPr lang="zh-TW" altLang="en-US" dirty="0"/>
              <a:t>解決 </a:t>
            </a:r>
            <a:r>
              <a:rPr lang="en-US" altLang="zh-TW" dirty="0"/>
              <a:t>Prop Drilling</a:t>
            </a:r>
            <a:r>
              <a:rPr lang="zh-TW" altLang="en-US" dirty="0"/>
              <a:t>（需要層層傳遞 </a:t>
            </a:r>
            <a:r>
              <a:rPr lang="en-US" altLang="zh-TW" dirty="0"/>
              <a:t>props</a:t>
            </a:r>
            <a:r>
              <a:rPr lang="zh-TW" altLang="en-US" dirty="0"/>
              <a:t>）的問題。</a:t>
            </a:r>
          </a:p>
          <a:p>
            <a:pPr lvl="1"/>
            <a:r>
              <a:rPr lang="zh-TW" altLang="en-US" dirty="0"/>
              <a:t>父層組件可以使用 </a:t>
            </a:r>
            <a:r>
              <a:rPr lang="en-US" altLang="zh-TW" dirty="0"/>
              <a:t>provide </a:t>
            </a:r>
            <a:r>
              <a:rPr lang="zh-TW" altLang="en-US" dirty="0"/>
              <a:t>提供數據，子孫組件使用 </a:t>
            </a:r>
            <a:r>
              <a:rPr lang="en-US" altLang="zh-TW" dirty="0"/>
              <a:t>inject </a:t>
            </a:r>
            <a:r>
              <a:rPr lang="zh-TW" altLang="en-US" dirty="0"/>
              <a:t>獲取數據。</a:t>
            </a:r>
          </a:p>
          <a:p>
            <a:pPr lvl="1"/>
            <a:r>
              <a:rPr lang="zh-TW" altLang="en-US" dirty="0"/>
              <a:t>適用於 </a:t>
            </a:r>
            <a:r>
              <a:rPr lang="en-US" altLang="zh-TW" dirty="0"/>
              <a:t>Plugin </a:t>
            </a:r>
            <a:r>
              <a:rPr lang="zh-TW" altLang="en-US" dirty="0"/>
              <a:t>或全局狀態管理：可以在整個應用中共享狀態或屬性。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FBACF6-819D-4ED4-B6F7-49001E77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4B965A-1FCE-4D1D-B634-1FACE91FCB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3074" name="Picture 2" descr="其中包含以下圖片：">
            <a:extLst>
              <a:ext uri="{FF2B5EF4-FFF2-40B4-BE49-F238E27FC236}">
                <a16:creationId xmlns:a16="http://schemas.microsoft.com/office/drawing/2014/main" id="{01F7DE85-3E1D-4082-850B-6F35FD7B6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4267200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其中包含以下圖片：">
            <a:extLst>
              <a:ext uri="{FF2B5EF4-FFF2-40B4-BE49-F238E27FC236}">
                <a16:creationId xmlns:a16="http://schemas.microsoft.com/office/drawing/2014/main" id="{526CA216-DF4A-46FD-9728-767601701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952875"/>
            <a:ext cx="22479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639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36901E8-0F8D-4D6E-8C95-DA24009E79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EFB1513-737A-442A-82D5-5CE50D20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E63DE3-B8CA-4E0D-A845-E06F0F19F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2487" y="4972049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步驟示意圖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C684ED1-7D5D-4534-92B3-C41CFDDC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4" y="1928812"/>
            <a:ext cx="11930296" cy="33670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258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36901E8-0F8D-4D6E-8C95-DA24009E79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實作：用</a:t>
            </a:r>
            <a:r>
              <a:rPr lang="en-US" altLang="zh-TW" dirty="0" err="1"/>
              <a:t>vueCli</a:t>
            </a:r>
            <a:r>
              <a:rPr lang="zh-TW" altLang="en-US" dirty="0"/>
              <a:t>建立</a:t>
            </a:r>
            <a:r>
              <a:rPr lang="en-US" altLang="zh-TW" dirty="0"/>
              <a:t>component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 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compoment</a:t>
            </a:r>
            <a:r>
              <a:rPr lang="en-US" altLang="zh-TW" dirty="0"/>
              <a:t>-friends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EFB1513-737A-442A-82D5-5CE50D20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E63DE3-B8CA-4E0D-A845-E06F0F19F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D5AB58-6CF1-47FF-BB00-FAA04E7F3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754" y="1370881"/>
            <a:ext cx="5202514" cy="44393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628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36901E8-0F8D-4D6E-8C95-DA24009E79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實作：用</a:t>
            </a:r>
            <a:r>
              <a:rPr lang="en-US" altLang="zh-TW" dirty="0" err="1"/>
              <a:t>vueCli</a:t>
            </a:r>
            <a:r>
              <a:rPr lang="zh-TW" altLang="en-US" dirty="0"/>
              <a:t>建立</a:t>
            </a:r>
            <a:r>
              <a:rPr lang="en-US" altLang="zh-TW" dirty="0"/>
              <a:t>component(</a:t>
            </a:r>
            <a:r>
              <a:rPr lang="zh-TW" altLang="en-US" dirty="0"/>
              <a:t>檔案：</a:t>
            </a:r>
            <a:r>
              <a:rPr lang="en-US" altLang="zh-TW" dirty="0"/>
              <a:t> 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compoment</a:t>
            </a:r>
            <a:r>
              <a:rPr lang="en-US" altLang="zh-TW" dirty="0"/>
              <a:t>-friends)</a:t>
            </a:r>
          </a:p>
          <a:p>
            <a:r>
              <a:rPr lang="en-US" altLang="zh-TW" dirty="0"/>
              <a:t>STEP01-1</a:t>
            </a:r>
            <a:r>
              <a:rPr lang="zh-TW" altLang="en-US" dirty="0"/>
              <a:t>：建立元件</a:t>
            </a:r>
            <a:r>
              <a:rPr lang="en-US" altLang="zh-TW" dirty="0" err="1"/>
              <a:t>FriendCard.vue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EFB1513-737A-442A-82D5-5CE50D20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E63DE3-B8CA-4E0D-A845-E06F0F19F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85F3D7-FA39-4636-B89A-BFF196091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804558"/>
            <a:ext cx="10515600" cy="49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74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36901E8-0F8D-4D6E-8C95-DA24009E79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實作：用</a:t>
            </a:r>
            <a:r>
              <a:rPr lang="en-US" altLang="zh-TW" dirty="0" err="1"/>
              <a:t>vueCli</a:t>
            </a:r>
            <a:r>
              <a:rPr lang="zh-TW" altLang="en-US" dirty="0"/>
              <a:t>建立</a:t>
            </a:r>
            <a:r>
              <a:rPr lang="en-US" altLang="zh-TW" dirty="0"/>
              <a:t>component(</a:t>
            </a:r>
            <a:r>
              <a:rPr lang="zh-TW" altLang="en-US" dirty="0"/>
              <a:t>檔案：</a:t>
            </a:r>
            <a:r>
              <a:rPr lang="en-US" altLang="zh-TW" dirty="0"/>
              <a:t> 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compoment</a:t>
            </a:r>
            <a:r>
              <a:rPr lang="en-US" altLang="zh-TW" dirty="0"/>
              <a:t>-friends)</a:t>
            </a:r>
          </a:p>
          <a:p>
            <a:r>
              <a:rPr lang="en-US" altLang="zh-TW" dirty="0"/>
              <a:t>STEP01-2</a:t>
            </a:r>
            <a:r>
              <a:rPr lang="zh-TW" altLang="en-US" dirty="0"/>
              <a:t>：建立元件</a:t>
            </a:r>
            <a:r>
              <a:rPr lang="en-US" altLang="zh-TW" dirty="0" err="1"/>
              <a:t>FriendCard.vue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EFB1513-737A-442A-82D5-5CE50D20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E63DE3-B8CA-4E0D-A845-E06F0F19F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9D1931-582B-4703-BF88-6147011F4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27" y="1724025"/>
            <a:ext cx="5557986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47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36901E8-0F8D-4D6E-8C95-DA24009E79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實作：用</a:t>
            </a:r>
            <a:r>
              <a:rPr lang="en-US" altLang="zh-TW" dirty="0" err="1"/>
              <a:t>vueCli</a:t>
            </a:r>
            <a:r>
              <a:rPr lang="zh-TW" altLang="en-US" dirty="0"/>
              <a:t>建立</a:t>
            </a:r>
            <a:r>
              <a:rPr lang="en-US" altLang="zh-TW" dirty="0"/>
              <a:t>component(</a:t>
            </a:r>
            <a:r>
              <a:rPr lang="zh-TW" altLang="en-US" dirty="0"/>
              <a:t>檔案：</a:t>
            </a:r>
            <a:r>
              <a:rPr lang="en-US" altLang="zh-TW" dirty="0"/>
              <a:t> 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compoment</a:t>
            </a:r>
            <a:r>
              <a:rPr lang="en-US" altLang="zh-TW" dirty="0"/>
              <a:t>-friends)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全局引入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EFB1513-737A-442A-82D5-5CE50D20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E63DE3-B8CA-4E0D-A845-E06F0F19F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394413-C6B8-47DC-866F-B32AF9CB2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741459"/>
            <a:ext cx="7166915" cy="493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00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36901E8-0F8D-4D6E-8C95-DA24009E79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實作：用</a:t>
            </a:r>
            <a:r>
              <a:rPr lang="en-US" altLang="zh-TW" dirty="0" err="1"/>
              <a:t>vueCli</a:t>
            </a:r>
            <a:r>
              <a:rPr lang="zh-TW" altLang="en-US" dirty="0"/>
              <a:t>建立</a:t>
            </a:r>
            <a:r>
              <a:rPr lang="en-US" altLang="zh-TW" dirty="0"/>
              <a:t>component(</a:t>
            </a:r>
            <a:r>
              <a:rPr lang="zh-TW" altLang="en-US" dirty="0"/>
              <a:t>檔案：</a:t>
            </a:r>
            <a:r>
              <a:rPr lang="en-US" altLang="zh-TW" dirty="0"/>
              <a:t> 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compoment</a:t>
            </a:r>
            <a:r>
              <a:rPr lang="en-US" altLang="zh-TW" dirty="0"/>
              <a:t>-friends)</a:t>
            </a:r>
          </a:p>
          <a:p>
            <a:r>
              <a:rPr lang="en-US" altLang="zh-TW" dirty="0"/>
              <a:t>STEP03</a:t>
            </a:r>
            <a:r>
              <a:rPr lang="zh-TW" altLang="en-US" dirty="0"/>
              <a:t>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EFB1513-737A-442A-82D5-5CE50D20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E63DE3-B8CA-4E0D-A845-E06F0F19F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75DEAD-D38A-4682-B5AA-2F7095085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762125"/>
            <a:ext cx="91059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69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4C14AE7-6562-4C51-83BF-1CC8D23D205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課程相關所有範例：</a:t>
            </a:r>
            <a:r>
              <a:rPr lang="en-US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https://github.com/kcwc1029/blog-web.git</a:t>
            </a:r>
            <a:endParaRPr lang="zh-TW" altLang="zh-TW" sz="1800" dirty="0">
              <a:effectLst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5F302C9-F345-4B33-B7A3-CE3C4FEA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Note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06CDB9-2062-484A-9DB0-4FA3B655C6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955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36901E8-0F8D-4D6E-8C95-DA24009E795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5730030" cy="5038725"/>
          </a:xfrm>
        </p:spPr>
        <p:txBody>
          <a:bodyPr/>
          <a:lstStyle/>
          <a:p>
            <a:r>
              <a:rPr lang="zh-TW" altLang="en-US" dirty="0"/>
              <a:t>引入</a:t>
            </a:r>
            <a:r>
              <a:rPr lang="en-US" altLang="zh-TW" dirty="0"/>
              <a:t>component</a:t>
            </a:r>
            <a:r>
              <a:rPr lang="zh-TW" altLang="en-US" dirty="0"/>
              <a:t>的方式有兩種：</a:t>
            </a:r>
            <a:endParaRPr lang="en-US" altLang="zh-TW" dirty="0"/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Global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dirty="0">
                <a:cs typeface="王漢宗顏楷體"/>
                <a:sym typeface="王漢宗顏楷體"/>
              </a:rPr>
              <a:t>L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ocal =&gt;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把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TheHeader.vue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放到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EFB1513-737A-442A-82D5-5CE50D20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Global vs Local Components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E63DE3-B8CA-4E0D-A845-E06F0F19F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2962" y="653415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Locol</a:t>
            </a:r>
            <a:r>
              <a:rPr lang="en-US" altLang="zh-TW" dirty="0"/>
              <a:t> component</a:t>
            </a:r>
            <a:endParaRPr lang="zh-TW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8E1DC0-7503-4164-A390-C287435CD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047733"/>
            <a:ext cx="4276725" cy="276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D79416F-9FA7-46CE-BBEA-FE3AB8E18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1" y="1004663"/>
            <a:ext cx="4552950" cy="5529487"/>
          </a:xfrm>
          <a:prstGeom prst="rect">
            <a:avLst/>
          </a:prstGeom>
        </p:spPr>
      </p:pic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290467E8-D3F4-4399-ACCF-2AB7080264EE}"/>
              </a:ext>
            </a:extLst>
          </p:cNvPr>
          <p:cNvSpPr txBox="1">
            <a:spLocks/>
          </p:cNvSpPr>
          <p:nvPr/>
        </p:nvSpPr>
        <p:spPr>
          <a:xfrm>
            <a:off x="1050503" y="4810266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Global component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8338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816097-4EF3-4A59-8CF6-4EB3C8E33EE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需求：需要透過案件切換不同</a:t>
            </a:r>
            <a:r>
              <a:rPr lang="en-US" altLang="zh-TW" dirty="0" err="1"/>
              <a:t>cpmponent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-project-dynamic-components</a:t>
            </a:r>
          </a:p>
          <a:p>
            <a:r>
              <a:rPr lang="en-US" altLang="zh-TW" dirty="0">
                <a:cs typeface="王漢宗顏楷體"/>
                <a:sym typeface="王漢宗顏楷體"/>
              </a:rPr>
              <a:t>STEP01</a:t>
            </a:r>
            <a:r>
              <a:rPr lang="zh-TW" altLang="en-US" dirty="0">
                <a:cs typeface="王漢宗顏楷體"/>
                <a:sym typeface="王漢宗顏楷體"/>
              </a:rPr>
              <a:t>：建立原件</a:t>
            </a:r>
            <a:r>
              <a:rPr lang="en-US" altLang="zh-TW" dirty="0" err="1">
                <a:cs typeface="王漢宗顏楷體"/>
                <a:sym typeface="王漢宗顏楷體"/>
              </a:rPr>
              <a:t>ActiveGoals.vue</a:t>
            </a:r>
            <a:r>
              <a:rPr lang="zh-TW" altLang="en-US" dirty="0">
                <a:cs typeface="王漢宗顏楷體"/>
                <a:sym typeface="王漢宗顏楷體"/>
              </a:rPr>
              <a:t>跟</a:t>
            </a:r>
            <a:r>
              <a:rPr lang="en-US" altLang="zh-TW" dirty="0" err="1">
                <a:cs typeface="王漢宗顏楷體"/>
                <a:sym typeface="王漢宗顏楷體"/>
              </a:rPr>
              <a:t>ManageGoals.vue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D14806B-25A0-4D2D-BA93-1718A69D5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動態元件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965845B-B244-4B34-8CA6-F8A73ADA4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52622" y="539268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組件</a:t>
            </a:r>
            <a:r>
              <a:rPr lang="en-US" altLang="zh-TW" dirty="0" err="1">
                <a:cs typeface="王漢宗顏楷體"/>
                <a:sym typeface="王漢宗顏楷體"/>
              </a:rPr>
              <a:t>ActiveGoals.vue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23473F-1F8B-4534-BC5F-DF92DF6C8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9" y="180975"/>
            <a:ext cx="3571875" cy="1838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36C60F-5F9B-4A95-8205-78C6CFD83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270319"/>
            <a:ext cx="6023645" cy="309655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82CDAE2-DC9E-45E9-8A38-2F20FBD3A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5" y="2257423"/>
            <a:ext cx="6023645" cy="3096554"/>
          </a:xfrm>
          <a:prstGeom prst="rect">
            <a:avLst/>
          </a:prstGeom>
        </p:spPr>
      </p:pic>
      <p:sp>
        <p:nvSpPr>
          <p:cNvPr id="11" name="文字版面配置區 3">
            <a:extLst>
              <a:ext uri="{FF2B5EF4-FFF2-40B4-BE49-F238E27FC236}">
                <a16:creationId xmlns:a16="http://schemas.microsoft.com/office/drawing/2014/main" id="{7CD02B91-BF8A-4AB1-BCF9-AF4BE6F00264}"/>
              </a:ext>
            </a:extLst>
          </p:cNvPr>
          <p:cNvSpPr txBox="1">
            <a:spLocks/>
          </p:cNvSpPr>
          <p:nvPr/>
        </p:nvSpPr>
        <p:spPr>
          <a:xfrm>
            <a:off x="7858122" y="5379789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組件</a:t>
            </a:r>
            <a:r>
              <a:rPr lang="en-US" altLang="zh-TW" dirty="0" err="1">
                <a:cs typeface="王漢宗顏楷體"/>
                <a:sym typeface="王漢宗顏楷體"/>
              </a:rPr>
              <a:t>ManageGoals.vue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2182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F3955AD-A00B-4C2E-A2B9-8BF8B5A69A6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-project-dynamic-components</a:t>
            </a:r>
          </a:p>
          <a:p>
            <a:r>
              <a:rPr lang="en-US" altLang="zh-TW" dirty="0">
                <a:cs typeface="王漢宗顏楷體"/>
                <a:sym typeface="王漢宗顏楷體"/>
              </a:rPr>
              <a:t>STEP02</a:t>
            </a:r>
            <a:r>
              <a:rPr lang="zh-TW" altLang="en-US" dirty="0">
                <a:cs typeface="王漢宗顏楷體"/>
                <a:sym typeface="王漢宗顏楷體"/>
              </a:rPr>
              <a:t>：在</a:t>
            </a:r>
            <a:r>
              <a:rPr lang="en-US" altLang="zh-TW" dirty="0">
                <a:cs typeface="王漢宗顏楷體"/>
                <a:sym typeface="王漢宗顏楷體"/>
              </a:rPr>
              <a:t>main.js</a:t>
            </a:r>
            <a:r>
              <a:rPr lang="zh-TW" altLang="en-US" dirty="0">
                <a:cs typeface="王漢宗顏楷體"/>
                <a:sym typeface="王漢宗顏楷體"/>
              </a:rPr>
              <a:t>中</a:t>
            </a:r>
            <a:r>
              <a:rPr lang="en-US" altLang="zh-TW" dirty="0">
                <a:cs typeface="王漢宗顏楷體"/>
                <a:sym typeface="王漢宗顏楷體"/>
              </a:rPr>
              <a:t>global include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77B8D5E-7C04-4904-A3D1-862F8746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動態元件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DE3345D-BFB6-4B73-897C-FE5F9CE499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16F0C4-D4FF-4884-B027-56FA0CE3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828157"/>
            <a:ext cx="7162800" cy="451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18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F3955AD-A00B-4C2E-A2B9-8BF8B5A69A6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-project-dynamic-components</a:t>
            </a:r>
          </a:p>
          <a:p>
            <a:r>
              <a:rPr lang="en-US" altLang="zh-TW" dirty="0">
                <a:cs typeface="王漢宗顏楷體"/>
                <a:sym typeface="王漢宗顏楷體"/>
              </a:rPr>
              <a:t>STEP03</a:t>
            </a:r>
            <a:r>
              <a:rPr lang="zh-TW" altLang="en-US" dirty="0">
                <a:cs typeface="王漢宗顏楷體"/>
                <a:sym typeface="王漢宗顏楷體"/>
              </a:rPr>
              <a:t>：在</a:t>
            </a:r>
            <a:r>
              <a:rPr lang="en-US" altLang="zh-TW" dirty="0" err="1">
                <a:cs typeface="王漢宗顏楷體"/>
                <a:sym typeface="王漢宗顏楷體"/>
              </a:rPr>
              <a:t>App.vue</a:t>
            </a:r>
            <a:r>
              <a:rPr lang="zh-TW" altLang="en-US" dirty="0">
                <a:cs typeface="王漢宗顏楷體"/>
                <a:sym typeface="王漢宗顏楷體"/>
              </a:rPr>
              <a:t>中做使用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77B8D5E-7C04-4904-A3D1-862F8746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動態元件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DE3345D-BFB6-4B73-897C-FE5F9CE499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DDC2034-2F69-403A-96BB-315F51ECD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84" y="1766950"/>
            <a:ext cx="9393215" cy="50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26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7F4C42C-E5D5-4153-8F00-246CA61199D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/>
              <a:t>Vue </a:t>
            </a:r>
            <a:r>
              <a:rPr lang="zh-TW" altLang="en-US" dirty="0"/>
              <a:t>中，彼此的</a:t>
            </a:r>
            <a:r>
              <a:rPr lang="en-US" altLang="zh-TW" dirty="0"/>
              <a:t>&lt;style&gt;</a:t>
            </a:r>
            <a:r>
              <a:rPr lang="zh-TW" altLang="en-US" dirty="0"/>
              <a:t>標籤的屬性是會互相影響的。</a:t>
            </a:r>
          </a:p>
          <a:p>
            <a:r>
              <a:rPr lang="en-US" altLang="zh-TW" dirty="0"/>
              <a:t>scoped </a:t>
            </a:r>
            <a:r>
              <a:rPr lang="zh-TW" altLang="en-US" dirty="0"/>
              <a:t>是一個用於 </a:t>
            </a:r>
            <a:r>
              <a:rPr lang="en-US" altLang="zh-TW" dirty="0"/>
              <a:t>&lt;style&gt; </a:t>
            </a:r>
            <a:r>
              <a:rPr lang="zh-TW" altLang="en-US" dirty="0"/>
              <a:t>標籤的屬性，可以讓樣式只應用於當前組件，而不會影響到其他組件的樣式。這有助於防止樣式衝突，保持專案的模組化和可維護性。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335C9-F049-44C6-B340-04130311E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Scoped Style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52B966-5C48-401A-A5CA-438DFD5EA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2243445-69FC-4340-80D9-4DD7F23C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46354"/>
            <a:ext cx="7050314" cy="439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5284202-58DA-4E76-8166-D4D2EEAAF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229" y="2046354"/>
            <a:ext cx="3497995" cy="265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689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787D264-6273-4FCC-BA8D-DEF4443F7C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接下來要面對資料傳輸的問題</a:t>
            </a:r>
            <a:endParaRPr lang="en-US" altLang="zh-TW" dirty="0"/>
          </a:p>
          <a:p>
            <a:r>
              <a:rPr lang="en-US" altLang="zh-TW" dirty="0"/>
              <a:t>Props</a:t>
            </a:r>
            <a:r>
              <a:rPr lang="zh-TW" altLang="en-US" dirty="0"/>
              <a:t>屬於單向數據流</a:t>
            </a:r>
            <a:r>
              <a:rPr lang="en-US" altLang="zh-TW" dirty="0"/>
              <a:t>(</a:t>
            </a:r>
            <a:r>
              <a:rPr lang="zh-TW" altLang="en-US" dirty="0"/>
              <a:t>父元件</a:t>
            </a:r>
            <a:r>
              <a:rPr lang="en-US" altLang="zh-TW" dirty="0"/>
              <a:t>=&gt;</a:t>
            </a:r>
            <a:r>
              <a:rPr lang="zh-TW" altLang="en-US" dirty="0"/>
              <a:t>子元件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在父層引用元件時，我們可以透過 </a:t>
            </a:r>
            <a:r>
              <a:rPr lang="en-US" altLang="zh-TW" dirty="0"/>
              <a:t>v-bind </a:t>
            </a:r>
            <a:r>
              <a:rPr lang="zh-TW" altLang="en-US" dirty="0"/>
              <a:t>傳遞「</a:t>
            </a:r>
            <a:r>
              <a:rPr lang="en-US" altLang="zh-TW" dirty="0"/>
              <a:t>props</a:t>
            </a:r>
            <a:r>
              <a:rPr lang="zh-TW" altLang="en-US" dirty="0"/>
              <a:t>」和「</a:t>
            </a:r>
            <a:r>
              <a:rPr lang="en-US" altLang="zh-TW" dirty="0"/>
              <a:t>attribute</a:t>
            </a:r>
            <a:r>
              <a:rPr lang="zh-TW" altLang="en-US" dirty="0"/>
              <a:t>」給元件</a:t>
            </a:r>
            <a:endParaRPr lang="en-US" altLang="zh-TW" dirty="0"/>
          </a:p>
          <a:p>
            <a:r>
              <a:rPr lang="en-US" altLang="zh-TW" dirty="0"/>
              <a:t>props</a:t>
            </a:r>
            <a:r>
              <a:rPr lang="zh-TW" altLang="en-US" dirty="0"/>
              <a:t>需要在元件中一一宣告，而其餘沒有被宣告為 </a:t>
            </a:r>
            <a:r>
              <a:rPr lang="en-US" altLang="zh-TW" dirty="0"/>
              <a:t>props </a:t>
            </a:r>
            <a:r>
              <a:rPr lang="zh-TW" altLang="en-US" dirty="0"/>
              <a:t>的都會被歸類在 </a:t>
            </a:r>
            <a:r>
              <a:rPr lang="en-US" altLang="zh-TW" dirty="0"/>
              <a:t>attribute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支援的 </a:t>
            </a:r>
            <a:r>
              <a:rPr lang="en-US" altLang="zh-TW" dirty="0"/>
              <a:t>prop </a:t>
            </a:r>
            <a:r>
              <a:rPr lang="zh-TW" altLang="en-US" dirty="0"/>
              <a:t>值：</a:t>
            </a:r>
            <a:r>
              <a:rPr lang="en-US" altLang="zh-TW" dirty="0"/>
              <a:t>String</a:t>
            </a:r>
            <a:r>
              <a:rPr lang="zh-TW" altLang="en-US" dirty="0"/>
              <a:t>、</a:t>
            </a:r>
            <a:r>
              <a:rPr lang="en-US" altLang="zh-TW" dirty="0"/>
              <a:t>Number</a:t>
            </a:r>
            <a:r>
              <a:rPr lang="zh-TW" altLang="en-US" dirty="0"/>
              <a:t>、</a:t>
            </a:r>
            <a:r>
              <a:rPr lang="en-US" altLang="zh-TW" dirty="0"/>
              <a:t>Boolean</a:t>
            </a:r>
            <a:r>
              <a:rPr lang="zh-TW" altLang="en-US" dirty="0"/>
              <a:t>、</a:t>
            </a:r>
            <a:r>
              <a:rPr lang="en-US" altLang="zh-TW" dirty="0"/>
              <a:t>Array</a:t>
            </a:r>
            <a:r>
              <a:rPr lang="zh-TW" altLang="en-US" dirty="0"/>
              <a:t>、</a:t>
            </a:r>
            <a:r>
              <a:rPr lang="en-US" altLang="zh-TW" dirty="0"/>
              <a:t>Object</a:t>
            </a:r>
            <a:r>
              <a:rPr lang="zh-TW" altLang="en-US" dirty="0"/>
              <a:t>、</a:t>
            </a:r>
            <a:r>
              <a:rPr lang="en-US" altLang="zh-TW" dirty="0"/>
              <a:t>Date</a:t>
            </a:r>
            <a:r>
              <a:rPr lang="zh-TW" altLang="en-US" dirty="0"/>
              <a:t>、</a:t>
            </a:r>
            <a:r>
              <a:rPr lang="en-US" altLang="zh-TW" dirty="0"/>
              <a:t>Function</a:t>
            </a:r>
            <a:r>
              <a:rPr lang="zh-TW" altLang="en-US" dirty="0"/>
              <a:t>、</a:t>
            </a:r>
            <a:r>
              <a:rPr lang="en-US" altLang="zh-TW" dirty="0"/>
              <a:t>Symbol</a:t>
            </a:r>
          </a:p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-project-props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27AC081-940E-4005-AC29-47D31944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props (property </a:t>
            </a:r>
            <a:r>
              <a:rPr lang="zh-TW" altLang="en-US" dirty="0"/>
              <a:t>的縮寫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C8EDDB-2FE8-4C57-9DAA-B0C6C08943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9E000C-266B-4BF7-A13C-91BB780D0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3201317"/>
            <a:ext cx="3676650" cy="2981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38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787D264-6273-4FCC-BA8D-DEF4443F7C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-project-props</a:t>
            </a:r>
          </a:p>
          <a:p>
            <a:r>
              <a:rPr lang="en-US" altLang="zh-TW" dirty="0"/>
              <a:t>STEP01</a:t>
            </a:r>
            <a:r>
              <a:rPr lang="zh-TW" altLang="en-US" dirty="0"/>
              <a:t>：建立</a:t>
            </a:r>
            <a:r>
              <a:rPr lang="en-US" altLang="zh-TW" dirty="0"/>
              <a:t>component</a:t>
            </a:r>
            <a:r>
              <a:rPr lang="zh-TW" altLang="en-US" dirty="0"/>
              <a:t>：</a:t>
            </a:r>
            <a:r>
              <a:rPr lang="en-US" altLang="zh-TW" dirty="0"/>
              <a:t> component /</a:t>
            </a:r>
            <a:r>
              <a:rPr lang="en-US" altLang="zh-TW" dirty="0" err="1"/>
              <a:t>FriendCard.vue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27AC081-940E-4005-AC29-47D31944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props (property </a:t>
            </a:r>
            <a:r>
              <a:rPr lang="zh-TW" altLang="en-US" dirty="0"/>
              <a:t>的縮寫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C8EDDB-2FE8-4C57-9DAA-B0C6C08943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3000" y="6532491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FriendCard.vue</a:t>
            </a:r>
            <a:r>
              <a:rPr lang="zh-TW" altLang="en-US" dirty="0"/>
              <a:t>的</a:t>
            </a:r>
            <a:r>
              <a:rPr lang="en-US" altLang="zh-TW" dirty="0"/>
              <a:t>template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1AAD8AA-F2E3-4507-AA62-1D523D084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66" y="1693791"/>
            <a:ext cx="10760186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43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787D264-6273-4FCC-BA8D-DEF4443F7C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-project-props</a:t>
            </a:r>
          </a:p>
          <a:p>
            <a:r>
              <a:rPr lang="en-US" altLang="zh-TW" dirty="0"/>
              <a:t>STEP01</a:t>
            </a:r>
            <a:r>
              <a:rPr lang="zh-TW" altLang="en-US" dirty="0"/>
              <a:t>：建立</a:t>
            </a:r>
            <a:r>
              <a:rPr lang="en-US" altLang="zh-TW" dirty="0"/>
              <a:t>component</a:t>
            </a:r>
            <a:r>
              <a:rPr lang="zh-TW" altLang="en-US" dirty="0"/>
              <a:t>：</a:t>
            </a:r>
            <a:r>
              <a:rPr lang="en-US" altLang="zh-TW" dirty="0"/>
              <a:t> component /</a:t>
            </a:r>
            <a:r>
              <a:rPr lang="en-US" altLang="zh-TW" dirty="0" err="1"/>
              <a:t>FriendCard.vue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27AC081-940E-4005-AC29-47D31944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props (property </a:t>
            </a:r>
            <a:r>
              <a:rPr lang="zh-TW" altLang="en-US" dirty="0"/>
              <a:t>的縮寫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C8EDDB-2FE8-4C57-9DAA-B0C6C08943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42523" y="6416531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FriendCard.vue</a:t>
            </a:r>
            <a:r>
              <a:rPr lang="zh-TW" altLang="en-US" dirty="0"/>
              <a:t>的</a:t>
            </a:r>
            <a:r>
              <a:rPr lang="en-US" altLang="zh-TW" dirty="0"/>
              <a:t>script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0C95D1A-2247-4EF4-8E5E-58535A0AF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913" y="845890"/>
            <a:ext cx="5431887" cy="586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72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787D264-6273-4FCC-BA8D-DEF4443F7C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-project-props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：在</a:t>
            </a:r>
            <a:r>
              <a:rPr lang="en-US" altLang="zh-TW" dirty="0"/>
              <a:t>main.js</a:t>
            </a:r>
            <a:r>
              <a:rPr lang="zh-TW" altLang="en-US" dirty="0"/>
              <a:t>中</a:t>
            </a:r>
            <a:r>
              <a:rPr lang="en-US" altLang="zh-TW" dirty="0"/>
              <a:t>global include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27AC081-940E-4005-AC29-47D31944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props (property </a:t>
            </a:r>
            <a:r>
              <a:rPr lang="zh-TW" altLang="en-US" dirty="0"/>
              <a:t>的縮寫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C8EDDB-2FE8-4C57-9DAA-B0C6C08943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42523" y="6416531"/>
            <a:ext cx="2790825" cy="323850"/>
          </a:xfrm>
        </p:spPr>
        <p:txBody>
          <a:bodyPr>
            <a:normAutofit lnSpcReduction="10000"/>
          </a:bodyPr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A760CB1-6655-4F49-BC05-9A02A0C4D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763" y="1716467"/>
            <a:ext cx="7295204" cy="50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13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787D264-6273-4FCC-BA8D-DEF4443F7C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-project-props</a:t>
            </a:r>
          </a:p>
          <a:p>
            <a:r>
              <a:rPr lang="en-US" altLang="zh-TW" dirty="0"/>
              <a:t>STEP03</a:t>
            </a:r>
            <a:r>
              <a:rPr lang="zh-TW" altLang="en-US" dirty="0"/>
              <a:t>：在</a:t>
            </a:r>
            <a:r>
              <a:rPr lang="en-US" altLang="zh-TW" dirty="0" err="1"/>
              <a:t>App.vue</a:t>
            </a:r>
            <a:r>
              <a:rPr lang="zh-TW" altLang="en-US" dirty="0"/>
              <a:t>中處理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27AC081-940E-4005-AC29-47D31944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props (property </a:t>
            </a:r>
            <a:r>
              <a:rPr lang="zh-TW" altLang="en-US" dirty="0"/>
              <a:t>的縮寫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C8EDDB-2FE8-4C57-9DAA-B0C6C08943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42523" y="6416531"/>
            <a:ext cx="2790825" cy="323850"/>
          </a:xfrm>
        </p:spPr>
        <p:txBody>
          <a:bodyPr>
            <a:normAutofit lnSpcReduction="10000"/>
          </a:bodyPr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5E2FB6-7FAB-499C-BCCF-8B60E6DB3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516" y="1705297"/>
            <a:ext cx="8788390" cy="51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04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FDCECD9-6F00-461C-B390-446961170FF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Vue CLI </a:t>
            </a:r>
            <a:r>
              <a:rPr lang="zh-TW" altLang="en-US" dirty="0"/>
              <a:t>的全名是 </a:t>
            </a:r>
            <a:r>
              <a:rPr lang="en-US" altLang="zh-TW" dirty="0"/>
              <a:t>Vue.js Command-Line Interface</a:t>
            </a:r>
            <a:r>
              <a:rPr lang="zh-TW" altLang="en-US" dirty="0"/>
              <a:t>，直譯為「</a:t>
            </a:r>
            <a:r>
              <a:rPr lang="en-US" altLang="zh-TW" dirty="0"/>
              <a:t>Vue </a:t>
            </a:r>
            <a:r>
              <a:rPr lang="zh-TW" altLang="en-US" dirty="0"/>
              <a:t>專案指令介面」。</a:t>
            </a:r>
          </a:p>
          <a:p>
            <a:r>
              <a:rPr lang="zh-TW" altLang="en-US" dirty="0"/>
              <a:t>透過終端機作為介面，提供開發者常見的配置選擇，協助開發者快速建立一個「立即可用」的 </a:t>
            </a:r>
            <a:r>
              <a:rPr lang="en-US" altLang="zh-TW" dirty="0"/>
              <a:t>Vue </a:t>
            </a:r>
            <a:r>
              <a:rPr lang="zh-TW" altLang="en-US" dirty="0"/>
              <a:t>專案。</a:t>
            </a:r>
          </a:p>
          <a:p>
            <a:r>
              <a:rPr lang="zh-TW" altLang="en-US" dirty="0"/>
              <a:t>省去手動建立資料夾架構、設定各項配置與引入常用套件的時間，讓開發者可以專注在專案的開發。</a:t>
            </a:r>
          </a:p>
          <a:p>
            <a:r>
              <a:rPr lang="en-US" altLang="zh-TW" dirty="0"/>
              <a:t>Vue CLI </a:t>
            </a:r>
            <a:r>
              <a:rPr lang="zh-TW" altLang="en-US" dirty="0"/>
              <a:t>基於 </a:t>
            </a:r>
            <a:r>
              <a:rPr lang="en-US" altLang="zh-TW" dirty="0"/>
              <a:t>Webpack </a:t>
            </a:r>
            <a:r>
              <a:rPr lang="zh-TW" altLang="en-US" dirty="0"/>
              <a:t>和 </a:t>
            </a:r>
            <a:r>
              <a:rPr lang="en-US" altLang="zh-TW" dirty="0"/>
              <a:t>Webpack Dev Server </a:t>
            </a:r>
            <a:r>
              <a:rPr lang="zh-TW" altLang="en-US" dirty="0"/>
              <a:t>進行打包和執行本地開發伺服器，而 </a:t>
            </a:r>
            <a:r>
              <a:rPr lang="en-US" altLang="zh-TW" dirty="0"/>
              <a:t>Webpack </a:t>
            </a:r>
            <a:r>
              <a:rPr lang="zh-TW" altLang="en-US" dirty="0"/>
              <a:t>的策略是「先打包、後啟動伺服器」，無論今天是在開發階段還是正式階段，一律先打包專案。</a:t>
            </a:r>
          </a:p>
          <a:p>
            <a:r>
              <a:rPr lang="zh-TW" altLang="en-US" dirty="0"/>
              <a:t>根據打包完成的專案來啟動伺服器，所以在專案資源、程式碼越來越多的時候，可以明顯發現「伺服器啟動」和「更新速度」變得越來越慢。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49DFD6A-7710-49FD-8B55-E2027BBD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建立 </a:t>
            </a:r>
            <a:r>
              <a:rPr lang="en-US" altLang="zh-TW" dirty="0" err="1"/>
              <a:t>vue</a:t>
            </a:r>
            <a:r>
              <a:rPr lang="en-US" altLang="zh-TW" dirty="0"/>
              <a:t> </a:t>
            </a:r>
            <a:r>
              <a:rPr lang="zh-TW" altLang="en-US" dirty="0"/>
              <a:t>專案：</a:t>
            </a:r>
            <a:r>
              <a:rPr lang="en-US" altLang="zh-TW" dirty="0" err="1"/>
              <a:t>vue</a:t>
            </a:r>
            <a:r>
              <a:rPr lang="en-US" altLang="zh-TW" dirty="0"/>
              <a:t> CLI </a:t>
            </a:r>
            <a:r>
              <a:rPr lang="zh-TW" altLang="en-US" dirty="0"/>
              <a:t>跟 </a:t>
            </a:r>
            <a:r>
              <a:rPr lang="en-US" altLang="zh-TW" dirty="0" err="1"/>
              <a:t>Vite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1AD236D-5F6F-4AAB-8EF6-A92C2882CC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FC6104-770B-4F6F-BE8C-41F95A9C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971" y="3293078"/>
            <a:ext cx="7248530" cy="345168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872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16250E-EF27-4963-888B-31B4FBE03C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單向數據流</a:t>
            </a:r>
            <a:r>
              <a:rPr lang="en-US" altLang="zh-TW" dirty="0"/>
              <a:t>(</a:t>
            </a:r>
            <a:r>
              <a:rPr lang="zh-TW" altLang="en-US" dirty="0"/>
              <a:t>子元件</a:t>
            </a:r>
            <a:r>
              <a:rPr lang="en-US" altLang="zh-TW" dirty="0"/>
              <a:t>=&gt;</a:t>
            </a:r>
            <a:r>
              <a:rPr lang="zh-TW" altLang="en-US" dirty="0"/>
              <a:t>父元件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D6DC9C-5B88-49B5-9A32-503718EC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2E3AF1E-55B3-4F6D-B325-BDA757EAE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3313" y="653415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紅：父</a:t>
            </a:r>
            <a:r>
              <a:rPr lang="en-US" altLang="zh-TW" dirty="0"/>
              <a:t>=&gt;</a:t>
            </a:r>
            <a:r>
              <a:rPr lang="zh-TW" altLang="en-US" dirty="0"/>
              <a:t>子；粉：子</a:t>
            </a:r>
            <a:r>
              <a:rPr lang="en-US" altLang="zh-TW" dirty="0"/>
              <a:t>=&gt;</a:t>
            </a:r>
            <a:r>
              <a:rPr lang="zh-TW" altLang="en-US" dirty="0"/>
              <a:t>父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18EB79-1070-404A-B1DD-B8687AF8D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55" y="1390563"/>
            <a:ext cx="10518321" cy="50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05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16250E-EF27-4963-888B-31B4FBE03C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emit</a:t>
            </a:r>
            <a:r>
              <a:rPr lang="zh-TW" altLang="en-US" dirty="0"/>
              <a:t>：</a:t>
            </a:r>
            <a:r>
              <a:rPr lang="en-US" altLang="zh-TW" dirty="0" err="1"/>
              <a:t>vue</a:t>
            </a:r>
            <a:r>
              <a:rPr lang="en-US" altLang="zh-TW" dirty="0"/>
              <a:t>-project-emit</a:t>
            </a:r>
          </a:p>
          <a:p>
            <a:r>
              <a:rPr lang="en-US" altLang="zh-TW" dirty="0"/>
              <a:t>STEP01</a:t>
            </a:r>
            <a:r>
              <a:rPr lang="zh-TW" altLang="en-US" dirty="0"/>
              <a:t>：建立</a:t>
            </a:r>
            <a:r>
              <a:rPr lang="en-US" altLang="zh-TW" dirty="0"/>
              <a:t>component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D6DC9C-5B88-49B5-9A32-503718EC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2E3AF1E-55B3-4F6D-B325-BDA757EAE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0587" y="651121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FriendCard.vue</a:t>
            </a:r>
            <a:r>
              <a:rPr lang="zh-TW" altLang="en-US" dirty="0"/>
              <a:t>的</a:t>
            </a:r>
            <a:r>
              <a:rPr lang="en-US" altLang="zh-TW" dirty="0"/>
              <a:t>template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E2B138-0DD0-4CA0-B092-F2629AE42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7" y="1796335"/>
            <a:ext cx="10484827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4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16250E-EF27-4963-888B-31B4FBE03C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emit</a:t>
            </a:r>
            <a:r>
              <a:rPr lang="zh-TW" altLang="en-US" dirty="0"/>
              <a:t>：</a:t>
            </a:r>
            <a:r>
              <a:rPr lang="en-US" altLang="zh-TW" dirty="0" err="1"/>
              <a:t>vue</a:t>
            </a:r>
            <a:r>
              <a:rPr lang="en-US" altLang="zh-TW" dirty="0"/>
              <a:t>-project-emit</a:t>
            </a:r>
          </a:p>
          <a:p>
            <a:r>
              <a:rPr lang="en-US" altLang="zh-TW" dirty="0"/>
              <a:t>STEP01</a:t>
            </a:r>
            <a:r>
              <a:rPr lang="zh-TW" altLang="en-US" dirty="0"/>
              <a:t>：建立</a:t>
            </a:r>
            <a:r>
              <a:rPr lang="en-US" altLang="zh-TW" dirty="0"/>
              <a:t>component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D6DC9C-5B88-49B5-9A32-503718EC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2E3AF1E-55B3-4F6D-B325-BDA757EAE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0587" y="651121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FriendCard.vue</a:t>
            </a:r>
            <a:r>
              <a:rPr lang="zh-TW" altLang="en-US" dirty="0"/>
              <a:t>的</a:t>
            </a:r>
            <a:r>
              <a:rPr lang="en-US" altLang="zh-TW" dirty="0"/>
              <a:t>template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CD0958-903C-42F7-9777-D7035C456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272" y="1684986"/>
            <a:ext cx="6940939" cy="482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66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16250E-EF27-4963-888B-31B4FBE03C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emit</a:t>
            </a:r>
            <a:r>
              <a:rPr lang="zh-TW" altLang="en-US" dirty="0"/>
              <a:t>：</a:t>
            </a:r>
            <a:r>
              <a:rPr lang="en-US" altLang="zh-TW" dirty="0" err="1"/>
              <a:t>vue</a:t>
            </a:r>
            <a:r>
              <a:rPr lang="en-US" altLang="zh-TW" dirty="0"/>
              <a:t>-project-emit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：在</a:t>
            </a:r>
            <a:r>
              <a:rPr lang="en-US" altLang="zh-TW" dirty="0"/>
              <a:t>main.js</a:t>
            </a:r>
            <a:r>
              <a:rPr lang="zh-TW" altLang="en-US" dirty="0"/>
              <a:t>中</a:t>
            </a:r>
            <a:r>
              <a:rPr lang="en-US" altLang="zh-TW" dirty="0"/>
              <a:t>global include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D6DC9C-5B88-49B5-9A32-503718EC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2E3AF1E-55B3-4F6D-B325-BDA757EAE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0587" y="651121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FriendCard.vue</a:t>
            </a:r>
            <a:r>
              <a:rPr lang="zh-TW" altLang="en-US" dirty="0"/>
              <a:t>的</a:t>
            </a:r>
            <a:r>
              <a:rPr lang="en-US" altLang="zh-TW" dirty="0"/>
              <a:t>template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CD93C7-BBAA-42F3-9FF4-9D9C53980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694328"/>
            <a:ext cx="7915096" cy="514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05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16250E-EF27-4963-888B-31B4FBE03C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emit</a:t>
            </a:r>
            <a:r>
              <a:rPr lang="zh-TW" altLang="en-US" dirty="0"/>
              <a:t>：</a:t>
            </a:r>
            <a:r>
              <a:rPr lang="en-US" altLang="zh-TW" dirty="0" err="1"/>
              <a:t>vue</a:t>
            </a:r>
            <a:r>
              <a:rPr lang="en-US" altLang="zh-TW" dirty="0"/>
              <a:t>-project-emit</a:t>
            </a:r>
          </a:p>
          <a:p>
            <a:r>
              <a:rPr lang="en-US" altLang="zh-TW" dirty="0"/>
              <a:t>STEP03</a:t>
            </a:r>
            <a:r>
              <a:rPr lang="zh-TW" altLang="en-US" dirty="0"/>
              <a:t>：在</a:t>
            </a:r>
            <a:r>
              <a:rPr lang="en-US" altLang="zh-TW" dirty="0" err="1"/>
              <a:t>App.vue</a:t>
            </a:r>
            <a:r>
              <a:rPr lang="zh-TW" altLang="en-US" dirty="0"/>
              <a:t>中處理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D6DC9C-5B88-49B5-9A32-503718EC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2E3AF1E-55B3-4F6D-B325-BDA757EAE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0587" y="651121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FriendCard.vue</a:t>
            </a:r>
            <a:r>
              <a:rPr lang="zh-TW" altLang="en-US" dirty="0"/>
              <a:t>的</a:t>
            </a:r>
            <a:r>
              <a:rPr lang="en-US" altLang="zh-TW" dirty="0"/>
              <a:t>template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4BDDD7E-6616-4745-B9B8-3A1895DB4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04447"/>
            <a:ext cx="12090497" cy="267596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D2EADAD-A4E7-4067-922E-2938058AF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336" y="17922"/>
            <a:ext cx="8355359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41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CB7CC97-0B0E-4784-9A84-7D5329B587D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主要是用來傳遞 </a:t>
            </a:r>
            <a:r>
              <a:rPr lang="en-US" altLang="zh-TW" dirty="0"/>
              <a:t>HTML</a:t>
            </a:r>
          </a:p>
          <a:p>
            <a:r>
              <a:rPr lang="zh-TW" altLang="en-US" dirty="0"/>
              <a:t>可以視為比 </a:t>
            </a:r>
            <a:r>
              <a:rPr lang="en-US" altLang="zh-TW" dirty="0"/>
              <a:t>component</a:t>
            </a:r>
            <a:r>
              <a:rPr lang="zh-TW" altLang="en-US" dirty="0"/>
              <a:t>，更小的單位。</a:t>
            </a:r>
          </a:p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-project-slot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7CCCB5A-F20E-45E3-B6EC-8B3A793E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Slot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98D4B2-8844-4C34-9ABB-92847F161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1C9F8F-BB1C-455D-9CDF-A4CD79A3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2178050"/>
            <a:ext cx="4953000" cy="459709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553B9DE-206D-4BD1-9230-D1CBE44DB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2" y="2203145"/>
            <a:ext cx="7108047" cy="325785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B37CD5B-FC2D-418A-8C59-B3119CC9CF2F}"/>
              </a:ext>
            </a:extLst>
          </p:cNvPr>
          <p:cNvSpPr/>
          <p:nvPr/>
        </p:nvSpPr>
        <p:spPr>
          <a:xfrm>
            <a:off x="1714500" y="3063240"/>
            <a:ext cx="147828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32B818-092E-49A9-B6A8-E7B9FB280DE3}"/>
              </a:ext>
            </a:extLst>
          </p:cNvPr>
          <p:cNvCxnSpPr>
            <a:cxnSpLocks/>
          </p:cNvCxnSpPr>
          <p:nvPr/>
        </p:nvCxnSpPr>
        <p:spPr>
          <a:xfrm>
            <a:off x="3192780" y="3181045"/>
            <a:ext cx="3093720" cy="804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833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51ACC7-7474-496E-A6E5-2A01DB389C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在父組件與深層子組件之間共享資料。</a:t>
            </a:r>
          </a:p>
          <a:p>
            <a:r>
              <a:rPr lang="zh-TW" altLang="en-US" dirty="0"/>
              <a:t>避免多層組件層層傳遞 </a:t>
            </a:r>
            <a:r>
              <a:rPr lang="en-US" altLang="zh-TW" dirty="0"/>
              <a:t>props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讓子組件能直接使用父組件的共享資料或方法。</a:t>
            </a:r>
          </a:p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-project-provide-inject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AA222CF-916A-4C01-B538-0FC6CE3A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雙向傳遞：</a:t>
            </a:r>
            <a:r>
              <a:rPr lang="en-US" altLang="zh-TW" dirty="0"/>
              <a:t>provide </a:t>
            </a:r>
            <a:r>
              <a:rPr lang="zh-TW" altLang="en-US" dirty="0"/>
              <a:t>和 </a:t>
            </a:r>
            <a:r>
              <a:rPr lang="en-US" altLang="zh-TW" dirty="0"/>
              <a:t>inject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491C55D-B382-4861-A6CF-A98BD5499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0C803F2-7DCB-4CA1-8C68-5143B9FA2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4" y="3019424"/>
            <a:ext cx="10515773" cy="259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299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51ACC7-7474-496E-A6E5-2A01DB389C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AA222CF-916A-4C01-B538-0FC6CE3A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雙向傳遞：</a:t>
            </a:r>
            <a:r>
              <a:rPr lang="en-US" altLang="zh-TW" dirty="0"/>
              <a:t>provide </a:t>
            </a:r>
            <a:r>
              <a:rPr lang="zh-TW" altLang="en-US" dirty="0"/>
              <a:t>和 </a:t>
            </a:r>
            <a:r>
              <a:rPr lang="en-US" altLang="zh-TW" dirty="0"/>
              <a:t>inject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491C55D-B382-4861-A6CF-A98BD5499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578B8E7-7B90-4732-BD66-BFA50104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865"/>
            <a:ext cx="6038815" cy="42930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362398D-116F-4080-857E-27ABDB2B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7864"/>
            <a:ext cx="6099474" cy="429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72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51ACC7-7474-496E-A6E5-2A01DB389C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AA222CF-916A-4C01-B538-0FC6CE3A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雙向傳遞：</a:t>
            </a:r>
            <a:r>
              <a:rPr lang="en-US" altLang="zh-TW" dirty="0"/>
              <a:t>provide </a:t>
            </a:r>
            <a:r>
              <a:rPr lang="zh-TW" altLang="en-US" dirty="0"/>
              <a:t>和 </a:t>
            </a:r>
            <a:r>
              <a:rPr lang="en-US" altLang="zh-TW" dirty="0"/>
              <a:t>inject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491C55D-B382-4861-A6CF-A98BD5499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05985EB-76AE-4EDB-A606-C6579DDD8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77" y="1346200"/>
            <a:ext cx="6655723" cy="37258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5023585-EA3C-4262-9D49-EA0416323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409700"/>
            <a:ext cx="5339014" cy="27051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CCC1807-5BDD-4A00-99B6-25757951D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240596"/>
            <a:ext cx="5160983" cy="243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52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39CF9FC-F4A6-451C-BD9B-BEE90EF9BC8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Teleport </a:t>
            </a:r>
            <a:r>
              <a:rPr lang="zh-TW" altLang="en-US" dirty="0"/>
              <a:t>是一個內建元件，允許將子元件的內容傳送到應用程式的 </a:t>
            </a:r>
            <a:r>
              <a:rPr lang="en-US" altLang="zh-TW" dirty="0"/>
              <a:t>DOM </a:t>
            </a:r>
            <a:r>
              <a:rPr lang="zh-TW" altLang="en-US" dirty="0"/>
              <a:t>節點中，而不被限制在父組件的作用範圍內。</a:t>
            </a:r>
          </a:p>
          <a:p>
            <a:r>
              <a:rPr lang="zh-TW" altLang="en-US" dirty="0"/>
              <a:t>應用場景：彈出視窗</a:t>
            </a:r>
          </a:p>
          <a:p>
            <a:pPr lvl="1"/>
            <a:r>
              <a:rPr lang="zh-TW" altLang="en-US" dirty="0"/>
              <a:t> </a:t>
            </a:r>
            <a:r>
              <a:rPr lang="en-US" altLang="zh-TW" dirty="0"/>
              <a:t>(Modal)</a:t>
            </a:r>
            <a:r>
              <a:rPr lang="zh-TW" altLang="en-US" dirty="0"/>
              <a:t>：通常需要顯示在視窗的最上層，不受父元素的 </a:t>
            </a:r>
            <a:r>
              <a:rPr lang="en-US" altLang="zh-TW" dirty="0"/>
              <a:t>CSS </a:t>
            </a:r>
            <a:r>
              <a:rPr lang="zh-TW" altLang="en-US" dirty="0"/>
              <a:t>限制。</a:t>
            </a:r>
          </a:p>
          <a:p>
            <a:pPr lvl="1"/>
            <a:r>
              <a:rPr lang="zh-TW" altLang="en-US" dirty="0"/>
              <a:t>通知 </a:t>
            </a:r>
            <a:r>
              <a:rPr lang="en-US" altLang="zh-TW" dirty="0"/>
              <a:t>(Notification) </a:t>
            </a:r>
            <a:r>
              <a:rPr lang="zh-TW" altLang="en-US" dirty="0"/>
              <a:t>和 提示框 </a:t>
            </a:r>
            <a:r>
              <a:rPr lang="en-US" altLang="zh-TW" dirty="0"/>
              <a:t>(Tooltip)</a:t>
            </a:r>
            <a:r>
              <a:rPr lang="zh-TW" altLang="en-US" dirty="0"/>
              <a:t>：需要獨立於父層結構，避免 </a:t>
            </a:r>
            <a:r>
              <a:rPr lang="en-US" altLang="zh-TW" dirty="0"/>
              <a:t>z-index </a:t>
            </a:r>
            <a:r>
              <a:rPr lang="zh-TW" altLang="en-US" dirty="0"/>
              <a:t>或定位問題。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5B386E5-5CCD-410D-8A41-D634D09AC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Teleport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6EDCFB-8868-4513-A1C6-9C2AA8726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ECA5603-647F-4018-BFB6-F8BF8CAB5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592763"/>
            <a:ext cx="6528944" cy="299523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3C20F95-665A-489A-BB16-FCF496A54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59" y="2592763"/>
            <a:ext cx="5233476" cy="19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98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F25B3FC-0176-493C-97F0-D8B6935A258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既然已經有了 </a:t>
            </a:r>
            <a:r>
              <a:rPr lang="en-US" altLang="zh-TW" dirty="0"/>
              <a:t>Vue CLI</a:t>
            </a:r>
            <a:r>
              <a:rPr lang="zh-TW" altLang="en-US" dirty="0"/>
              <a:t>，那為什麼還要再推出 </a:t>
            </a:r>
            <a:r>
              <a:rPr lang="en-US" altLang="zh-TW" dirty="0" err="1"/>
              <a:t>ViteVite</a:t>
            </a:r>
            <a:r>
              <a:rPr lang="en-US" altLang="zh-TW" dirty="0"/>
              <a:t> </a:t>
            </a:r>
            <a:r>
              <a:rPr lang="zh-TW" altLang="en-US" dirty="0"/>
              <a:t>是法文「快速」的意思，而它被開發的主要目的就是為了解決在 </a:t>
            </a:r>
            <a:r>
              <a:rPr lang="en-US" altLang="zh-TW" dirty="0"/>
              <a:t>Vue CLI </a:t>
            </a:r>
            <a:r>
              <a:rPr lang="zh-TW" altLang="en-US" dirty="0"/>
              <a:t>上「伺服器啟動慢」和「更新速度慢」的問題。</a:t>
            </a:r>
          </a:p>
          <a:p>
            <a:r>
              <a:rPr lang="en-US" altLang="zh-TW" dirty="0" err="1"/>
              <a:t>Vite</a:t>
            </a:r>
            <a:r>
              <a:rPr lang="en-US" altLang="zh-TW" dirty="0"/>
              <a:t> </a:t>
            </a:r>
            <a:r>
              <a:rPr lang="zh-TW" altLang="en-US" dirty="0"/>
              <a:t>則是在開發階段捨棄打包，直接啟動伺服器，利用原生 </a:t>
            </a:r>
            <a:r>
              <a:rPr lang="en-US" altLang="zh-TW" dirty="0"/>
              <a:t>ES Module </a:t>
            </a:r>
            <a:r>
              <a:rPr lang="zh-TW" altLang="en-US" dirty="0"/>
              <a:t>的特性，在每次瀏覽器請求檔案時，按照需求即時進行編譯。如此一來，就可以大幅提升啟動和更新的速度，當然也讓使用者體驗變得更好</a:t>
            </a:r>
            <a:r>
              <a:rPr lang="en-US" altLang="zh-TW" dirty="0"/>
              <a:t>(</a:t>
            </a:r>
            <a:r>
              <a:rPr lang="zh-TW" altLang="en-US" dirty="0"/>
              <a:t>而在正式環境下則基於 </a:t>
            </a:r>
            <a:r>
              <a:rPr lang="en-US" altLang="zh-TW" dirty="0"/>
              <a:t>Rollup </a:t>
            </a:r>
            <a:r>
              <a:rPr lang="zh-TW" altLang="en-US" dirty="0"/>
              <a:t>進行打包，而 </a:t>
            </a:r>
            <a:r>
              <a:rPr lang="en-US" altLang="zh-TW" dirty="0"/>
              <a:t>Rollup </a:t>
            </a:r>
            <a:r>
              <a:rPr lang="zh-TW" altLang="en-US" dirty="0"/>
              <a:t>同樣是利用原生 </a:t>
            </a:r>
            <a:r>
              <a:rPr lang="en-US" altLang="zh-TW" dirty="0"/>
              <a:t>ES Module </a:t>
            </a:r>
            <a:r>
              <a:rPr lang="zh-TW" altLang="en-US" dirty="0"/>
              <a:t>進行打包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14D6E5A-5274-4B67-9090-CAD87A58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92A9E-4FA6-44C4-8903-35ED0229F0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B78D55-3BAD-4830-B0EB-0E6049EA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614" y="2599030"/>
            <a:ext cx="8663215" cy="41160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3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6CA93E8-8343-42C2-82F5-CD065FD3A5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-project-teleport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DDBA293-F261-48E3-8AD4-EE4B339C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Teleport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096A17-318F-44A0-8670-13832BE56F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131EFC-A4B9-4CE5-9F3D-C90A4E97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29705"/>
            <a:ext cx="11865378" cy="552829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BBD7CB2-6C26-474F-90AF-D464C310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50" y="78590"/>
            <a:ext cx="5420072" cy="266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46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642C9D-AD29-408D-ACE7-8EFE23BC820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 err="1"/>
              <a:t>vue</a:t>
            </a:r>
            <a:r>
              <a:rPr lang="en-US" altLang="zh-TW" dirty="0"/>
              <a:t>-project-http-fetch</a:t>
            </a:r>
          </a:p>
          <a:p>
            <a:r>
              <a:rPr lang="en-US" altLang="zh-TW" dirty="0"/>
              <a:t>STEP01</a:t>
            </a:r>
            <a:r>
              <a:rPr lang="zh-TW" altLang="en-US" dirty="0"/>
              <a:t>：在</a:t>
            </a:r>
            <a:r>
              <a:rPr lang="en-US" altLang="zh-TW" dirty="0"/>
              <a:t>main.js</a:t>
            </a:r>
            <a:r>
              <a:rPr lang="zh-TW" altLang="en-US" dirty="0"/>
              <a:t>中引入</a:t>
            </a:r>
            <a:r>
              <a:rPr lang="en-US" altLang="zh-TW" dirty="0"/>
              <a:t>bootstrap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826A3EC-6162-4C22-90B8-BF2D181D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在</a:t>
            </a:r>
            <a:r>
              <a:rPr lang="en-US" altLang="zh-TW" dirty="0" err="1"/>
              <a:t>vueCli</a:t>
            </a:r>
            <a:r>
              <a:rPr lang="zh-TW" altLang="en-US" dirty="0"/>
              <a:t>中處理</a:t>
            </a:r>
            <a:r>
              <a:rPr lang="en-US" altLang="zh-TW" dirty="0"/>
              <a:t>fetch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402C5D-9C87-4AF3-9F8C-9A6344CC2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A8626E0-AA58-4EC3-8BFF-9C3A97F76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2028825"/>
            <a:ext cx="83629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6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642C9D-AD29-408D-ACE7-8EFE23BC820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 err="1"/>
              <a:t>vue</a:t>
            </a:r>
            <a:r>
              <a:rPr lang="en-US" altLang="zh-TW" dirty="0"/>
              <a:t>-project-http-fetch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</a:t>
            </a:r>
            <a:r>
              <a:rPr lang="en-US" altLang="zh-TW" dirty="0" err="1"/>
              <a:t>App.vue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826A3EC-6162-4C22-90B8-BF2D181D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在</a:t>
            </a:r>
            <a:r>
              <a:rPr lang="en-US" altLang="zh-TW" dirty="0" err="1"/>
              <a:t>vueCli</a:t>
            </a:r>
            <a:r>
              <a:rPr lang="zh-TW" altLang="en-US" dirty="0"/>
              <a:t>中處理</a:t>
            </a:r>
            <a:r>
              <a:rPr lang="en-US" altLang="zh-TW" dirty="0"/>
              <a:t>fetch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402C5D-9C87-4AF3-9F8C-9A6344CC2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" y="6037921"/>
            <a:ext cx="2790825" cy="971550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App.vue</a:t>
            </a:r>
            <a:br>
              <a:rPr lang="en-US" altLang="zh-TW" dirty="0"/>
            </a:br>
            <a:r>
              <a:rPr lang="zh-TW" altLang="en-US" dirty="0"/>
              <a:t>的</a:t>
            </a:r>
            <a:r>
              <a:rPr lang="en-US" altLang="zh-TW" dirty="0"/>
              <a:t>template</a:t>
            </a:r>
            <a:r>
              <a:rPr lang="zh-TW" altLang="en-US" dirty="0"/>
              <a:t>部分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E1ACB3-0541-455B-8FD8-E12CCFABC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49" y="1458662"/>
            <a:ext cx="10132759" cy="539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25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642C9D-AD29-408D-ACE7-8EFE23BC820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 err="1"/>
              <a:t>vue</a:t>
            </a:r>
            <a:r>
              <a:rPr lang="en-US" altLang="zh-TW" dirty="0"/>
              <a:t>-project-http-fetch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</a:t>
            </a:r>
            <a:r>
              <a:rPr lang="en-US" altLang="zh-TW" dirty="0" err="1"/>
              <a:t>App.vue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826A3EC-6162-4C22-90B8-BF2D181D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在</a:t>
            </a:r>
            <a:r>
              <a:rPr lang="en-US" altLang="zh-TW" dirty="0" err="1"/>
              <a:t>vueCli</a:t>
            </a:r>
            <a:r>
              <a:rPr lang="zh-TW" altLang="en-US" dirty="0"/>
              <a:t>中處理</a:t>
            </a:r>
            <a:r>
              <a:rPr lang="en-US" altLang="zh-TW" dirty="0"/>
              <a:t>fetch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402C5D-9C87-4AF3-9F8C-9A6344CC2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47825" y="5103388"/>
            <a:ext cx="1857375" cy="353354"/>
          </a:xfrm>
        </p:spPr>
        <p:txBody>
          <a:bodyPr>
            <a:normAutofit/>
          </a:bodyPr>
          <a:lstStyle/>
          <a:p>
            <a:r>
              <a:rPr lang="zh-TW" altLang="en-US" dirty="0"/>
              <a:t>表單的初始化</a:t>
            </a:r>
            <a:r>
              <a:rPr lang="en-US" altLang="zh-TW" dirty="0"/>
              <a:t>ref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6324DD-D4AA-4E77-899A-CA21E35B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82104"/>
            <a:ext cx="5271192" cy="322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616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642C9D-AD29-408D-ACE7-8EFE23BC820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 err="1"/>
              <a:t>vue</a:t>
            </a:r>
            <a:r>
              <a:rPr lang="en-US" altLang="zh-TW" dirty="0"/>
              <a:t>-project-http-fetch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</a:t>
            </a:r>
            <a:r>
              <a:rPr lang="en-US" altLang="zh-TW" dirty="0" err="1"/>
              <a:t>App.vue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826A3EC-6162-4C22-90B8-BF2D181D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在</a:t>
            </a:r>
            <a:r>
              <a:rPr lang="en-US" altLang="zh-TW" dirty="0" err="1"/>
              <a:t>vueCli</a:t>
            </a:r>
            <a:r>
              <a:rPr lang="zh-TW" altLang="en-US" dirty="0"/>
              <a:t>中處理</a:t>
            </a:r>
            <a:r>
              <a:rPr lang="en-US" altLang="zh-TW" dirty="0"/>
              <a:t>fetch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402C5D-9C87-4AF3-9F8C-9A6344CC2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38625" y="6504646"/>
            <a:ext cx="1857375" cy="353354"/>
          </a:xfrm>
        </p:spPr>
        <p:txBody>
          <a:bodyPr>
            <a:normAutofit/>
          </a:bodyPr>
          <a:lstStyle/>
          <a:p>
            <a:r>
              <a:rPr lang="en-US" altLang="zh-TW" dirty="0"/>
              <a:t>HTTP POST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3D96138-FF1D-4759-83A1-CA55E8D23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677619"/>
            <a:ext cx="8867775" cy="47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77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642C9D-AD29-408D-ACE7-8EFE23BC820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 err="1"/>
              <a:t>vue</a:t>
            </a:r>
            <a:r>
              <a:rPr lang="en-US" altLang="zh-TW" dirty="0"/>
              <a:t>-project-http-fetch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</a:t>
            </a:r>
            <a:r>
              <a:rPr lang="en-US" altLang="zh-TW" dirty="0" err="1"/>
              <a:t>App.vue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826A3EC-6162-4C22-90B8-BF2D181D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在</a:t>
            </a:r>
            <a:r>
              <a:rPr lang="en-US" altLang="zh-TW" dirty="0" err="1"/>
              <a:t>vueCli</a:t>
            </a:r>
            <a:r>
              <a:rPr lang="zh-TW" altLang="en-US" dirty="0"/>
              <a:t>中處理</a:t>
            </a:r>
            <a:r>
              <a:rPr lang="en-US" altLang="zh-TW" dirty="0"/>
              <a:t>fetch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402C5D-9C87-4AF3-9F8C-9A6344CC2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62043" y="6530458"/>
            <a:ext cx="1857375" cy="353354"/>
          </a:xfrm>
        </p:spPr>
        <p:txBody>
          <a:bodyPr>
            <a:normAutofit/>
          </a:bodyPr>
          <a:lstStyle/>
          <a:p>
            <a:r>
              <a:rPr lang="en-US" altLang="zh-TW" dirty="0"/>
              <a:t>HTTP GET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190396D-7EC1-4F95-ACBD-70F50CF5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451" y="973384"/>
            <a:ext cx="7035461" cy="553126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4AE5CCE-1B44-4C16-BA48-FCE001026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95915"/>
            <a:ext cx="4597063" cy="283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571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90B62C9-252D-485D-9A96-DA475D4205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其實就是設定一個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boolen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，在適當時間跳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true/false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。在搭配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`&lt;p v-if="..."&gt;`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C6D9BA8-DA37-407A-9C4F-070FA54A2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Loading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動畫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D323237-650F-48BA-BDCE-A3E641CEB4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8B0096-0BA8-481E-8B49-CB101A64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42" y="1351643"/>
            <a:ext cx="5720444" cy="547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94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3A5AECA-BABB-4A59-8207-278BCC0370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CLI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所涵蓋的主要工作如下：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dirty="0"/>
              <a:t>建立基礎專案架構。</a:t>
            </a:r>
          </a:p>
          <a:p>
            <a:pPr lvl="1"/>
            <a:r>
              <a:rPr lang="zh-TW" altLang="en-US" dirty="0"/>
              <a:t>整合官方工具鏈</a:t>
            </a:r>
            <a:r>
              <a:rPr lang="en-US" altLang="zh-TW" dirty="0"/>
              <a:t>(</a:t>
            </a:r>
            <a:r>
              <a:rPr lang="zh-TW" altLang="en-US" dirty="0"/>
              <a:t>例如：狀態管理器 </a:t>
            </a:r>
            <a:r>
              <a:rPr lang="en-US" altLang="zh-TW" dirty="0" err="1"/>
              <a:t>Pinia</a:t>
            </a:r>
            <a:r>
              <a:rPr lang="zh-TW" altLang="en-US" dirty="0"/>
              <a:t>、路由管理 </a:t>
            </a:r>
            <a:r>
              <a:rPr lang="en-US" altLang="zh-TW" dirty="0"/>
              <a:t>Vue Router …… )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打包專案。</a:t>
            </a:r>
          </a:p>
          <a:p>
            <a:pPr lvl="1"/>
            <a:r>
              <a:rPr lang="zh-TW" altLang="en-US" dirty="0"/>
              <a:t>在本地啟動伺服器環境進行開發。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F7A87E4-9B04-4719-82E9-74050F26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4097A65-8A86-4FEB-87F6-4282782C97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12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4A648D0-C794-4707-8DE7-22438AAB89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實作安裝：必裝 </a:t>
            </a:r>
            <a:r>
              <a:rPr lang="en-US" altLang="zh-TW" dirty="0" err="1"/>
              <a:t>nodejs</a:t>
            </a:r>
            <a:endParaRPr lang="en-US" altLang="zh-TW" dirty="0"/>
          </a:p>
          <a:p>
            <a:pPr lvl="1"/>
            <a:r>
              <a:rPr lang="en-US" altLang="zh-TW" dirty="0"/>
              <a:t>node -v</a:t>
            </a:r>
          </a:p>
          <a:p>
            <a:pPr lvl="1"/>
            <a:r>
              <a:rPr lang="en-US" altLang="zh-TW" dirty="0" err="1"/>
              <a:t>npm</a:t>
            </a:r>
            <a:r>
              <a:rPr lang="en-US" altLang="zh-TW" dirty="0"/>
              <a:t> –v</a:t>
            </a:r>
          </a:p>
          <a:p>
            <a:r>
              <a:rPr lang="zh-TW" altLang="en-US" dirty="0"/>
              <a:t>實作安裝：使用 </a:t>
            </a:r>
            <a:r>
              <a:rPr lang="en-US" altLang="zh-TW" dirty="0" err="1"/>
              <a:t>vue</a:t>
            </a:r>
            <a:r>
              <a:rPr lang="en-US" altLang="zh-TW" dirty="0"/>
              <a:t> CLI </a:t>
            </a:r>
            <a:r>
              <a:rPr lang="zh-TW" altLang="en-US" dirty="0"/>
              <a:t>安裝 </a:t>
            </a:r>
            <a:r>
              <a:rPr lang="en-US" altLang="zh-TW" dirty="0" err="1"/>
              <a:t>vue</a:t>
            </a:r>
            <a:r>
              <a:rPr lang="en-US" altLang="zh-TW" dirty="0"/>
              <a:t> </a:t>
            </a:r>
            <a:r>
              <a:rPr lang="zh-TW" altLang="en-US" dirty="0"/>
              <a:t>專案</a:t>
            </a:r>
            <a:endParaRPr lang="en-US" altLang="zh-TW" dirty="0"/>
          </a:p>
          <a:p>
            <a:pPr lvl="1"/>
            <a:r>
              <a:rPr lang="en-US" altLang="zh-TW" dirty="0" err="1"/>
              <a:t>npm</a:t>
            </a:r>
            <a:r>
              <a:rPr lang="en-US" altLang="zh-TW" dirty="0"/>
              <a:t> install -g @vue/cli</a:t>
            </a:r>
          </a:p>
          <a:p>
            <a:pPr lvl="1"/>
            <a:r>
              <a:rPr lang="en-US" altLang="zh-TW" dirty="0" err="1"/>
              <a:t>vue</a:t>
            </a:r>
            <a:r>
              <a:rPr lang="en-US" altLang="zh-TW" dirty="0"/>
              <a:t> –version</a:t>
            </a:r>
          </a:p>
          <a:p>
            <a:pPr lvl="1"/>
            <a:r>
              <a:rPr lang="en-US" altLang="zh-TW" dirty="0" err="1"/>
              <a:t>vue</a:t>
            </a:r>
            <a:r>
              <a:rPr lang="en-US" altLang="zh-TW" dirty="0"/>
              <a:t> create my-</a:t>
            </a:r>
            <a:r>
              <a:rPr lang="en-US" altLang="zh-TW" dirty="0" err="1"/>
              <a:t>vue</a:t>
            </a:r>
            <a:r>
              <a:rPr lang="en-US" altLang="zh-TW" dirty="0"/>
              <a:t>-project //</a:t>
            </a:r>
            <a:r>
              <a:rPr lang="zh-TW" altLang="en-US" dirty="0"/>
              <a:t>創建新 </a:t>
            </a:r>
            <a:r>
              <a:rPr lang="en-US" altLang="zh-TW" dirty="0"/>
              <a:t>Vue </a:t>
            </a:r>
            <a:r>
              <a:rPr lang="zh-TW" altLang="en-US" dirty="0"/>
              <a:t>專案</a:t>
            </a:r>
            <a:r>
              <a:rPr lang="en-US" altLang="zh-TW" dirty="0"/>
              <a:t>(</a:t>
            </a:r>
            <a:r>
              <a:rPr lang="zh-TW" altLang="en-US" dirty="0"/>
              <a:t>不能大寫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cd my-</a:t>
            </a:r>
            <a:r>
              <a:rPr lang="en-US" altLang="zh-TW" dirty="0" err="1"/>
              <a:t>vue</a:t>
            </a:r>
            <a:r>
              <a:rPr lang="en-US" altLang="zh-TW" dirty="0"/>
              <a:t>-project // </a:t>
            </a:r>
            <a:r>
              <a:rPr lang="zh-TW" altLang="en-US" dirty="0"/>
              <a:t>切換到專案目錄</a:t>
            </a:r>
          </a:p>
          <a:p>
            <a:pPr lvl="1"/>
            <a:r>
              <a:rPr lang="en-US" altLang="zh-TW" dirty="0" err="1"/>
              <a:t>npm</a:t>
            </a:r>
            <a:r>
              <a:rPr lang="en-US" altLang="zh-TW" dirty="0"/>
              <a:t> run serve // </a:t>
            </a:r>
            <a:r>
              <a:rPr lang="zh-TW" altLang="en-US" dirty="0"/>
              <a:t>運行開發伺服器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FBACF6-819D-4ED4-B6F7-49001E77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4B965A-1FCE-4D1D-B634-1FACE91FCB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94672" y="585018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運行畫面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AB10300-EB67-4D28-BE51-8426B66B4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973384"/>
            <a:ext cx="5715000" cy="4779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186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4A648D0-C794-4707-8DE7-22438AAB89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實作安裝：使用 </a:t>
            </a:r>
            <a:r>
              <a:rPr lang="en-US" altLang="zh-TW" dirty="0" err="1"/>
              <a:t>vite</a:t>
            </a:r>
            <a:r>
              <a:rPr lang="en-US" altLang="zh-TW" dirty="0"/>
              <a:t> </a:t>
            </a:r>
            <a:r>
              <a:rPr lang="zh-TW" altLang="en-US" dirty="0"/>
              <a:t>安裝 </a:t>
            </a:r>
            <a:r>
              <a:rPr lang="en-US" altLang="zh-TW" dirty="0" err="1"/>
              <a:t>vue</a:t>
            </a:r>
            <a:r>
              <a:rPr lang="en-US" altLang="zh-TW" dirty="0"/>
              <a:t> </a:t>
            </a:r>
            <a:r>
              <a:rPr lang="zh-TW" altLang="en-US" dirty="0"/>
              <a:t>專案</a:t>
            </a:r>
            <a:endParaRPr lang="en-US" altLang="zh-TW" dirty="0"/>
          </a:p>
          <a:p>
            <a:pPr lvl="1"/>
            <a:r>
              <a:rPr lang="en-US" altLang="zh-TW" dirty="0" err="1"/>
              <a:t>npm</a:t>
            </a:r>
            <a:r>
              <a:rPr lang="en-US" altLang="zh-TW" dirty="0"/>
              <a:t> </a:t>
            </a:r>
            <a:r>
              <a:rPr lang="en-US" altLang="zh-TW" dirty="0" err="1"/>
              <a:t>init</a:t>
            </a:r>
            <a:r>
              <a:rPr lang="en-US" altLang="zh-TW" dirty="0"/>
              <a:t> </a:t>
            </a:r>
            <a:r>
              <a:rPr lang="en-US" altLang="zh-TW" dirty="0" err="1"/>
              <a:t>vue@latest</a:t>
            </a:r>
            <a:r>
              <a:rPr lang="en-US" altLang="zh-TW" dirty="0"/>
              <a:t> // </a:t>
            </a:r>
            <a:r>
              <a:rPr lang="zh-TW" altLang="en-US" dirty="0"/>
              <a:t>這邊會叫你輸入專案名稱</a:t>
            </a:r>
          </a:p>
          <a:p>
            <a:pPr lvl="1"/>
            <a:r>
              <a:rPr lang="en-US" altLang="zh-TW" dirty="0"/>
              <a:t>cd </a:t>
            </a:r>
            <a:r>
              <a:rPr lang="en-US" altLang="zh-TW" dirty="0" err="1"/>
              <a:t>vue</a:t>
            </a:r>
            <a:r>
              <a:rPr lang="en-US" altLang="zh-TW" dirty="0"/>
              <a:t>-project-build-</a:t>
            </a:r>
            <a:r>
              <a:rPr lang="en-US" altLang="zh-TW" dirty="0" err="1"/>
              <a:t>vite</a:t>
            </a:r>
            <a:endParaRPr lang="en-US" altLang="zh-TW" dirty="0"/>
          </a:p>
          <a:p>
            <a:pPr lvl="1"/>
            <a:r>
              <a:rPr lang="en-US" altLang="zh-TW" dirty="0" err="1"/>
              <a:t>npm</a:t>
            </a:r>
            <a:r>
              <a:rPr lang="en-US" altLang="zh-TW" dirty="0"/>
              <a:t> install</a:t>
            </a:r>
          </a:p>
          <a:p>
            <a:pPr lvl="1"/>
            <a:r>
              <a:rPr lang="en-US" altLang="zh-TW" dirty="0" err="1"/>
              <a:t>npm</a:t>
            </a:r>
            <a:r>
              <a:rPr lang="en-US" altLang="zh-TW" dirty="0"/>
              <a:t> run dev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FBACF6-819D-4ED4-B6F7-49001E77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4B965A-1FCE-4D1D-B634-1FACE91FCB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91472" y="6037921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建立過程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54C519E-D71F-4C43-A518-D3E5AA94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274" y="973384"/>
            <a:ext cx="6376525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69CA6D1-1790-406E-B4F5-2A7AB80D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871432"/>
            <a:ext cx="5417735" cy="301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C00AE129-1707-48F7-91CC-9ECD31E5EE02}"/>
              </a:ext>
            </a:extLst>
          </p:cNvPr>
          <p:cNvSpPr txBox="1">
            <a:spLocks/>
          </p:cNvSpPr>
          <p:nvPr/>
        </p:nvSpPr>
        <p:spPr>
          <a:xfrm>
            <a:off x="1474225" y="5913931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運行畫面</a:t>
            </a:r>
            <a:endParaRPr lang="en-US" altLang="zh-TW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1186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4A648D0-C794-4707-8DE7-22438AAB89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接下來會以</a:t>
            </a:r>
            <a:r>
              <a:rPr lang="en-US" altLang="zh-TW" dirty="0" err="1">
                <a:solidFill>
                  <a:srgbClr val="FF0000"/>
                </a:solidFill>
              </a:rPr>
              <a:t>vue</a:t>
            </a:r>
            <a:r>
              <a:rPr lang="en-US" altLang="zh-TW" dirty="0">
                <a:solidFill>
                  <a:srgbClr val="FF0000"/>
                </a:solidFill>
              </a:rPr>
              <a:t> CLI </a:t>
            </a:r>
            <a:r>
              <a:rPr lang="zh-TW" altLang="en-US" dirty="0">
                <a:solidFill>
                  <a:srgbClr val="FF0000"/>
                </a:solidFill>
              </a:rPr>
              <a:t>安裝為主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FBACF6-819D-4ED4-B6F7-49001E77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vscode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可以安裝的套件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4B965A-1FCE-4D1D-B634-1FACE91FCB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F914A63-E7B6-43C2-8BE2-C08BFF02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45404"/>
            <a:ext cx="4845519" cy="194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10437B3-CE9A-440F-A437-4FD09DD20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541648"/>
            <a:ext cx="7062283" cy="21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7BD7E-0D35-4294-9A97-61E7B83B0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343" y="1345405"/>
            <a:ext cx="6970457" cy="210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115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4A648D0-C794-4707-8DE7-22438AAB89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assets</a:t>
            </a:r>
            <a:r>
              <a:rPr lang="zh-TW" altLang="en-US" dirty="0"/>
              <a:t>：放靜態資源</a:t>
            </a:r>
            <a:r>
              <a:rPr lang="en-US" altLang="zh-TW" dirty="0"/>
              <a:t>,</a:t>
            </a:r>
            <a:r>
              <a:rPr lang="zh-TW" altLang="en-US" dirty="0"/>
              <a:t>例如：圖片、</a:t>
            </a:r>
            <a:r>
              <a:rPr lang="en-US" altLang="zh-TW" dirty="0"/>
              <a:t>CSS </a:t>
            </a:r>
            <a:r>
              <a:rPr lang="zh-TW" altLang="en-US" dirty="0"/>
              <a:t>樣式檔案等等。</a:t>
            </a:r>
          </a:p>
          <a:p>
            <a:r>
              <a:rPr lang="en-US" altLang="zh-TW" dirty="0"/>
              <a:t>components</a:t>
            </a:r>
            <a:r>
              <a:rPr lang="zh-TW" altLang="en-US" dirty="0"/>
              <a:t>：放元件檔。</a:t>
            </a:r>
          </a:p>
          <a:p>
            <a:r>
              <a:rPr lang="en-US" altLang="zh-TW" dirty="0"/>
              <a:t>views</a:t>
            </a:r>
            <a:r>
              <a:rPr lang="zh-TW" altLang="en-US" dirty="0"/>
              <a:t>：放路由元件</a:t>
            </a:r>
            <a:r>
              <a:rPr lang="en-US" altLang="zh-TW" dirty="0"/>
              <a:t>(</a:t>
            </a:r>
            <a:r>
              <a:rPr lang="zh-TW" altLang="en-US" dirty="0"/>
              <a:t>通常為畫面</a:t>
            </a:r>
            <a:r>
              <a:rPr lang="en-US" altLang="zh-TW" dirty="0"/>
              <a:t>/</a:t>
            </a:r>
            <a:r>
              <a:rPr lang="zh-TW" altLang="en-US" dirty="0"/>
              <a:t>頁面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stores</a:t>
            </a:r>
            <a:r>
              <a:rPr lang="zh-TW" altLang="en-US" dirty="0"/>
              <a:t>：與狀態管理器</a:t>
            </a:r>
            <a:r>
              <a:rPr lang="en-US" altLang="zh-TW" dirty="0"/>
              <a:t>(</a:t>
            </a:r>
            <a:r>
              <a:rPr lang="zh-TW" altLang="en-US" dirty="0"/>
              <a:t>例如：</a:t>
            </a:r>
            <a:r>
              <a:rPr lang="en-US" altLang="zh-TW" dirty="0" err="1"/>
              <a:t>Pinia</a:t>
            </a:r>
            <a:r>
              <a:rPr lang="en-US" altLang="zh-TW" dirty="0"/>
              <a:t>)</a:t>
            </a:r>
            <a:r>
              <a:rPr lang="zh-TW" altLang="en-US" dirty="0"/>
              <a:t>相關的檔案。</a:t>
            </a:r>
          </a:p>
          <a:p>
            <a:r>
              <a:rPr lang="en-US" altLang="zh-TW" dirty="0"/>
              <a:t>router</a:t>
            </a:r>
            <a:r>
              <a:rPr lang="zh-TW" altLang="en-US" dirty="0"/>
              <a:t>：與路由管理</a:t>
            </a:r>
            <a:r>
              <a:rPr lang="en-US" altLang="zh-TW" dirty="0"/>
              <a:t>(</a:t>
            </a:r>
            <a:r>
              <a:rPr lang="zh-TW" altLang="en-US" dirty="0"/>
              <a:t>例如：</a:t>
            </a:r>
            <a:r>
              <a:rPr lang="en-US" altLang="zh-TW" dirty="0"/>
              <a:t>Vue Router)</a:t>
            </a:r>
            <a:r>
              <a:rPr lang="zh-TW" altLang="en-US" dirty="0"/>
              <a:t>相關的檔案。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FBACF6-819D-4ED4-B6F7-49001E77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專案架構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4B965A-1FCE-4D1D-B634-1FACE91FCB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33790-27FA-4F60-803D-367B9A8AF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18" y="1047070"/>
            <a:ext cx="4119282" cy="41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26DECD4-1F20-44A1-A259-406B9FECD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4" y="3295522"/>
            <a:ext cx="7881604" cy="29765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520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1684</Words>
  <Application>Microsoft Office PowerPoint</Application>
  <PresentationFormat>寬螢幕</PresentationFormat>
  <Paragraphs>190</Paragraphs>
  <Slides>46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2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Note</vt:lpstr>
      <vt:lpstr>建立 vue 專案：vue CLI 跟 Vite</vt:lpstr>
      <vt:lpstr>建立 vue 專案：vue CLI 跟 Vite</vt:lpstr>
      <vt:lpstr>建立 vue 專案：vue CLI 跟 Vite</vt:lpstr>
      <vt:lpstr>建立 vue 專案：vue CLI 跟 Vite</vt:lpstr>
      <vt:lpstr>建立 vue 專案：vue CLI 跟 Vite</vt:lpstr>
      <vt:lpstr>vscode 可以安裝的套件</vt:lpstr>
      <vt:lpstr>專案架構</vt:lpstr>
      <vt:lpstr>專案架構</vt:lpstr>
      <vt:lpstr>在 vue 引入 bootstrap</vt:lpstr>
      <vt:lpstr>增加component</vt:lpstr>
      <vt:lpstr>增加component</vt:lpstr>
      <vt:lpstr>增加component</vt:lpstr>
      <vt:lpstr>增加component</vt:lpstr>
      <vt:lpstr>增加component</vt:lpstr>
      <vt:lpstr>增加component</vt:lpstr>
      <vt:lpstr>增加component</vt:lpstr>
      <vt:lpstr>增加component</vt:lpstr>
      <vt:lpstr>Global vs Local Components</vt:lpstr>
      <vt:lpstr>Component動態元件</vt:lpstr>
      <vt:lpstr>Component動態元件</vt:lpstr>
      <vt:lpstr>Component動態元件</vt:lpstr>
      <vt:lpstr>Scoped Style</vt:lpstr>
      <vt:lpstr>props (property 的縮寫)</vt:lpstr>
      <vt:lpstr>props (property 的縮寫)</vt:lpstr>
      <vt:lpstr>props (property 的縮寫)</vt:lpstr>
      <vt:lpstr>props (property 的縮寫)</vt:lpstr>
      <vt:lpstr>props (property 的縮寫)</vt:lpstr>
      <vt:lpstr>emit</vt:lpstr>
      <vt:lpstr>emit</vt:lpstr>
      <vt:lpstr>emit</vt:lpstr>
      <vt:lpstr>emit</vt:lpstr>
      <vt:lpstr>emit</vt:lpstr>
      <vt:lpstr>Slot</vt:lpstr>
      <vt:lpstr>雙向傳遞：provide 和 inject</vt:lpstr>
      <vt:lpstr>雙向傳遞：provide 和 inject</vt:lpstr>
      <vt:lpstr>雙向傳遞：provide 和 inject</vt:lpstr>
      <vt:lpstr>Teleport</vt:lpstr>
      <vt:lpstr>Teleport</vt:lpstr>
      <vt:lpstr>在vueCli中處理fetch</vt:lpstr>
      <vt:lpstr>在vueCli中處理fetch</vt:lpstr>
      <vt:lpstr>在vueCli中處理fetch</vt:lpstr>
      <vt:lpstr>在vueCli中處理fetch</vt:lpstr>
      <vt:lpstr>在vueCli中處理fetch</vt:lpstr>
      <vt:lpstr>Loading 動畫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293</cp:revision>
  <dcterms:created xsi:type="dcterms:W3CDTF">2025-01-25T05:26:28Z</dcterms:created>
  <dcterms:modified xsi:type="dcterms:W3CDTF">2025-02-08T10:16:01Z</dcterms:modified>
</cp:coreProperties>
</file>